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86" r:id="rId4"/>
    <p:sldId id="258" r:id="rId5"/>
    <p:sldId id="287" r:id="rId6"/>
    <p:sldId id="263" r:id="rId7"/>
    <p:sldId id="288" r:id="rId8"/>
    <p:sldId id="289" r:id="rId9"/>
    <p:sldId id="290" r:id="rId10"/>
    <p:sldId id="294" r:id="rId11"/>
    <p:sldId id="300" r:id="rId12"/>
    <p:sldId id="295" r:id="rId13"/>
    <p:sldId id="296" r:id="rId14"/>
    <p:sldId id="297" r:id="rId15"/>
    <p:sldId id="301" r:id="rId16"/>
    <p:sldId id="302" r:id="rId17"/>
    <p:sldId id="303" r:id="rId18"/>
    <p:sldId id="304" r:id="rId19"/>
    <p:sldId id="305" r:id="rId20"/>
    <p:sldId id="306" r:id="rId21"/>
    <p:sldId id="259" r:id="rId22"/>
    <p:sldId id="262" r:id="rId23"/>
    <p:sldId id="260" r:id="rId24"/>
    <p:sldId id="307" r:id="rId25"/>
    <p:sldId id="308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D7C6-2858-43F5-A9E5-632DC0D6CEE5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9D39F-C68B-4837-AD46-9EB05295A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4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31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EDF56-C01E-4F19-815B-DF98F17D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34240" cy="693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1631482" y="770021"/>
            <a:ext cx="892904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5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OCR </a:t>
            </a:r>
            <a:r>
              <a:rPr lang="en-US" altLang="ko-KR" sz="125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Model</a:t>
            </a:r>
            <a:endParaRPr lang="ko-KR" altLang="en-US" sz="125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-23172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2747F-3DD6-4BB3-A2D1-442486C7EA04}"/>
              </a:ext>
            </a:extLst>
          </p:cNvPr>
          <p:cNvSpPr txBox="1"/>
          <p:nvPr/>
        </p:nvSpPr>
        <p:spPr>
          <a:xfrm>
            <a:off x="3284974" y="2967335"/>
            <a:ext cx="4940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5400" spc="-300" dirty="0">
                <a:solidFill>
                  <a:schemeClr val="bg1"/>
                </a:solidFill>
              </a:rPr>
              <a:t>Google cloud vision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21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4969" y="409906"/>
            <a:ext cx="52514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Google Cloud Vision</a:t>
            </a:r>
            <a:endParaRPr lang="en-US" sz="364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2260898"/>
            <a:ext cx="2746573" cy="1697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8328" y="4189710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검출과 추론</a:t>
            </a:r>
            <a:endParaRPr lang="en-US" sz="1822" dirty="0"/>
          </a:p>
        </p:txBody>
      </p:sp>
      <p:sp>
        <p:nvSpPr>
          <p:cNvPr id="7" name="Text 3"/>
          <p:cNvSpPr/>
          <p:nvPr/>
        </p:nvSpPr>
        <p:spPr>
          <a:xfrm>
            <a:off x="1698328" y="4664175"/>
            <a:ext cx="27465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높은 정확도로 이미지 검출 및 객체 추론 기능 제공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14" y="2260898"/>
            <a:ext cx="2746673" cy="16975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2614" y="4189810"/>
            <a:ext cx="27466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OCR 및 Handwriting Recognition</a:t>
            </a:r>
            <a:endParaRPr lang="en-US" sz="1822" dirty="0"/>
          </a:p>
        </p:txBody>
      </p:sp>
      <p:sp>
        <p:nvSpPr>
          <p:cNvPr id="10" name="Text 5"/>
          <p:cNvSpPr/>
          <p:nvPr/>
        </p:nvSpPr>
        <p:spPr>
          <a:xfrm>
            <a:off x="4722614" y="4953595"/>
            <a:ext cx="27466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다양한 언어와 글꼴의 OCR 및 손글씨 인식 기능을 지원</a:t>
            </a:r>
            <a:endParaRPr lang="en-US" sz="14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2260898"/>
            <a:ext cx="2746673" cy="16975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47000" y="4189809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고급 기능</a:t>
            </a:r>
            <a:endParaRPr lang="en-US" sz="1822" dirty="0"/>
          </a:p>
        </p:txBody>
      </p:sp>
      <p:sp>
        <p:nvSpPr>
          <p:cNvPr id="13" name="Text 7"/>
          <p:cNvSpPr/>
          <p:nvPr/>
        </p:nvSpPr>
        <p:spPr>
          <a:xfrm>
            <a:off x="7747000" y="4664274"/>
            <a:ext cx="27466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이미지 품질개선, 안면인식, 이미지 검열, 상품분류 등의 기능 포함</a:t>
            </a:r>
            <a:endParaRPr lang="en-US" sz="1458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B377B-A5EA-994B-AC75-5340DB07D4A2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5C9EFD-974B-421F-4522-5842E95A00B3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59522A-32DE-864C-7425-16598FAAEF49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CCC67-7A09-0B53-1DE6-64ED2C2C28AA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0F3983-A03A-20CE-55BE-946401910E5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Google</a:t>
            </a:r>
            <a:r>
              <a:rPr lang="ko-KR" altLang="en-US" sz="3600" dirty="0">
                <a:solidFill>
                  <a:srgbClr val="312F2B"/>
                </a:solidFill>
                <a:latin typeface="Georgia" pitchFamily="34" charset="0"/>
              </a:rPr>
              <a:t> </a:t>
            </a:r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cloud vision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F7AED7-D63A-DEE0-BA74-34C44663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061707"/>
            <a:ext cx="812595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Google</a:t>
            </a:r>
            <a:r>
              <a:rPr lang="ko-KR" altLang="en-US" sz="3600" dirty="0">
                <a:solidFill>
                  <a:srgbClr val="312F2B"/>
                </a:solidFill>
                <a:latin typeface="Georgia" pitchFamily="34" charset="0"/>
              </a:rPr>
              <a:t> </a:t>
            </a:r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cloud vision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253190-8CDE-9B80-8DFB-5B10D235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940640"/>
            <a:ext cx="925959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36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Google</a:t>
            </a:r>
            <a:r>
              <a:rPr lang="ko-KR" altLang="en-US" sz="3600" dirty="0">
                <a:solidFill>
                  <a:srgbClr val="312F2B"/>
                </a:solidFill>
                <a:latin typeface="Georgia" pitchFamily="34" charset="0"/>
              </a:rPr>
              <a:t> </a:t>
            </a:r>
            <a:r>
              <a:rPr lang="en-US" altLang="ko-KR" sz="3600" dirty="0">
                <a:solidFill>
                  <a:srgbClr val="312F2B"/>
                </a:solidFill>
                <a:latin typeface="Georgia" pitchFamily="34" charset="0"/>
              </a:rPr>
              <a:t>cloud vision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EBD37A-4997-DE82-794F-64EE339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9" y="940640"/>
            <a:ext cx="6003372" cy="3496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90C826-2A0C-D0CD-5887-452EF248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56" y="2959221"/>
            <a:ext cx="6003372" cy="34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056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15352-E51E-4541-AB75-9887E3660BB7}"/>
              </a:ext>
            </a:extLst>
          </p:cNvPr>
          <p:cNvSpPr txBox="1"/>
          <p:nvPr/>
        </p:nvSpPr>
        <p:spPr>
          <a:xfrm>
            <a:off x="4622102" y="2967335"/>
            <a:ext cx="2947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5400" spc="-300" dirty="0">
                <a:solidFill>
                  <a:schemeClr val="bg1"/>
                </a:solidFill>
              </a:rPr>
              <a:t>PaddleOCR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96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Text 1"/>
          <p:cNvSpPr/>
          <p:nvPr/>
        </p:nvSpPr>
        <p:spPr>
          <a:xfrm>
            <a:off x="166141" y="345564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PaddleOCR</a:t>
            </a:r>
            <a:endParaRPr lang="en-US" sz="3645" dirty="0"/>
          </a:p>
        </p:txBody>
      </p:sp>
      <p:sp>
        <p:nvSpPr>
          <p:cNvPr id="5" name="Shape 2"/>
          <p:cNvSpPr/>
          <p:nvPr/>
        </p:nvSpPr>
        <p:spPr>
          <a:xfrm>
            <a:off x="1698328" y="3755331"/>
            <a:ext cx="8795345" cy="37008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Shape 3"/>
          <p:cNvSpPr/>
          <p:nvPr/>
        </p:nvSpPr>
        <p:spPr>
          <a:xfrm>
            <a:off x="3832374" y="3755331"/>
            <a:ext cx="37008" cy="647998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Shape 4"/>
          <p:cNvSpPr/>
          <p:nvPr/>
        </p:nvSpPr>
        <p:spPr>
          <a:xfrm>
            <a:off x="3642619" y="3547071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3774678" y="3581797"/>
            <a:ext cx="1524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925068" y="4588569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장점: 정확성</a:t>
            </a:r>
            <a:endParaRPr lang="en-US" sz="1822" dirty="0"/>
          </a:p>
        </p:txBody>
      </p:sp>
      <p:sp>
        <p:nvSpPr>
          <p:cNvPr id="10" name="Text 7"/>
          <p:cNvSpPr/>
          <p:nvPr/>
        </p:nvSpPr>
        <p:spPr>
          <a:xfrm>
            <a:off x="1883469" y="5063034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paddleOCR은 Deep Learning 기술을 </a:t>
            </a:r>
            <a:r>
              <a:rPr lang="en-US" sz="1458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기반으로</a:t>
            </a: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458" dirty="0" err="1" smtClean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기존</a:t>
            </a:r>
            <a:r>
              <a:rPr lang="en-US" sz="1458" dirty="0" smtClean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모델보다 정확도가 상승되었다.</a:t>
            </a:r>
            <a:endParaRPr lang="en-US" sz="1458" dirty="0"/>
          </a:p>
        </p:txBody>
      </p:sp>
      <p:sp>
        <p:nvSpPr>
          <p:cNvPr id="11" name="Shape 8"/>
          <p:cNvSpPr/>
          <p:nvPr/>
        </p:nvSpPr>
        <p:spPr>
          <a:xfrm>
            <a:off x="6077496" y="3107333"/>
            <a:ext cx="37008" cy="647998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2" name="Shape 9"/>
          <p:cNvSpPr/>
          <p:nvPr/>
        </p:nvSpPr>
        <p:spPr>
          <a:xfrm>
            <a:off x="5887741" y="3547071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3" name="Text 10"/>
          <p:cNvSpPr/>
          <p:nvPr/>
        </p:nvSpPr>
        <p:spPr>
          <a:xfrm>
            <a:off x="6019800" y="3581797"/>
            <a:ext cx="1524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5170190" y="1855292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장점: 속도</a:t>
            </a:r>
            <a:endParaRPr lang="en-US" sz="1822" dirty="0"/>
          </a:p>
        </p:txBody>
      </p:sp>
      <p:sp>
        <p:nvSpPr>
          <p:cNvPr id="15" name="Text 12"/>
          <p:cNvSpPr/>
          <p:nvPr/>
        </p:nvSpPr>
        <p:spPr>
          <a:xfrm>
            <a:off x="4128592" y="2329756"/>
            <a:ext cx="3934818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빠른 속도가 필요한 상황에서, paddleOCR은 실시간 이미지의 적시 분석이 가능하다.</a:t>
            </a:r>
            <a:endParaRPr lang="en-US" sz="1458" dirty="0"/>
          </a:p>
        </p:txBody>
      </p:sp>
      <p:sp>
        <p:nvSpPr>
          <p:cNvPr id="16" name="Shape 13"/>
          <p:cNvSpPr/>
          <p:nvPr/>
        </p:nvSpPr>
        <p:spPr>
          <a:xfrm>
            <a:off x="8322618" y="3755331"/>
            <a:ext cx="37008" cy="647998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7" name="Shape 14"/>
          <p:cNvSpPr/>
          <p:nvPr/>
        </p:nvSpPr>
        <p:spPr>
          <a:xfrm>
            <a:off x="8132862" y="3547071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8" name="Text 15"/>
          <p:cNvSpPr/>
          <p:nvPr/>
        </p:nvSpPr>
        <p:spPr>
          <a:xfrm>
            <a:off x="8264922" y="3581797"/>
            <a:ext cx="1524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7415312" y="4588569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단점: 모델 사이즈</a:t>
            </a:r>
            <a:endParaRPr lang="en-US" sz="1822" dirty="0"/>
          </a:p>
        </p:txBody>
      </p:sp>
      <p:sp>
        <p:nvSpPr>
          <p:cNvPr id="20" name="Text 17"/>
          <p:cNvSpPr/>
          <p:nvPr/>
        </p:nvSpPr>
        <p:spPr>
          <a:xfrm>
            <a:off x="6373714" y="5063034"/>
            <a:ext cx="3934818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paddleOCR은 모델 사이즈가 매우 크다. 모델 크기의 측면에서 큰 불편이 있을 수 있다.</a:t>
            </a:r>
            <a:endParaRPr lang="en-US" sz="1458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D5C889-C79F-5570-0531-86A5C069117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B0F6C1-D4D2-FA2C-E299-C459F233B623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2A68E3-62EF-531B-6D79-65825C034186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24F728-993E-B412-A4E9-4E9E2FEA2394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16EC-00AB-3311-1C6C-9F20A2BA130B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FDAC10-02BF-24CE-A9C2-15C67748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68" y="611328"/>
            <a:ext cx="9622326" cy="5882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545890" cy="65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556"/>
              </a:lnSpc>
            </a:pPr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PaddleOCR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838193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508F46B-1C2F-789F-5094-2D245182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33" y="697189"/>
            <a:ext cx="9438066" cy="57959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545890" cy="65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556"/>
              </a:lnSpc>
            </a:pPr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PaddleOCR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4981248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C74A916-E411-D79F-0B32-BE4BA814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29" y="3051246"/>
            <a:ext cx="6191441" cy="37910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72ADFF-7845-BC64-FB86-730ADDA7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2" y="777387"/>
            <a:ext cx="5765868" cy="35634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545890" cy="65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556"/>
              </a:lnSpc>
            </a:pPr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PaddleOCR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42155602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1985451" cy="523220"/>
            <a:chOff x="802105" y="2134906"/>
            <a:chExt cx="1985451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175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2800" spc="-300" dirty="0">
                  <a:solidFill>
                    <a:schemeClr val="bg1"/>
                  </a:solidFill>
                </a:rPr>
                <a:t>EasyOCR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421169"/>
            <a:ext cx="3105566" cy="523220"/>
            <a:chOff x="802105" y="2134906"/>
            <a:chExt cx="3105566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2295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2800" spc="-300" dirty="0">
                  <a:solidFill>
                    <a:schemeClr val="bg1"/>
                  </a:solidFill>
                </a:rPr>
                <a:t>Google cloud vision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4453653"/>
            <a:ext cx="2259501" cy="523220"/>
            <a:chOff x="802105" y="2134906"/>
            <a:chExt cx="2259501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1449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2800" spc="-300" dirty="0">
                  <a:solidFill>
                    <a:schemeClr val="bg1"/>
                  </a:solidFill>
                </a:rPr>
                <a:t>PaddleOCR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7" y="2363292"/>
            <a:ext cx="3725962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 </a:t>
            </a:r>
            <a:r>
              <a:rPr 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</a:t>
            </a:r>
            <a:r>
              <a:rPr lang="ko-KR" alt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델</a:t>
            </a:r>
            <a:r>
              <a:rPr 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비교 기준</a:t>
            </a:r>
            <a:endParaRPr lang="en-US" sz="3645" dirty="0"/>
          </a:p>
        </p:txBody>
      </p:sp>
      <p:sp>
        <p:nvSpPr>
          <p:cNvPr id="7" name="Shape 4"/>
          <p:cNvSpPr/>
          <p:nvPr/>
        </p:nvSpPr>
        <p:spPr>
          <a:xfrm>
            <a:off x="1698328" y="3364310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838623" y="3399036"/>
            <a:ext cx="13602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300089" y="3427908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</a:t>
            </a:r>
            <a:endParaRPr lang="en-US" sz="1822" dirty="0"/>
          </a:p>
        </p:txBody>
      </p:sp>
      <p:sp>
        <p:nvSpPr>
          <p:cNvPr id="10" name="Text 7"/>
          <p:cNvSpPr/>
          <p:nvPr/>
        </p:nvSpPr>
        <p:spPr>
          <a:xfrm>
            <a:off x="2300089" y="3902373"/>
            <a:ext cx="220662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문자 인식률과 처리 시간을 비교한다.</a:t>
            </a:r>
            <a:endParaRPr lang="en-US" sz="1458" dirty="0"/>
          </a:p>
        </p:txBody>
      </p:sp>
      <p:sp>
        <p:nvSpPr>
          <p:cNvPr id="11" name="Shape 8"/>
          <p:cNvSpPr/>
          <p:nvPr/>
        </p:nvSpPr>
        <p:spPr>
          <a:xfrm>
            <a:off x="4691857" y="3364310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2" name="Text 9"/>
          <p:cNvSpPr/>
          <p:nvPr/>
        </p:nvSpPr>
        <p:spPr>
          <a:xfrm>
            <a:off x="4816277" y="3399036"/>
            <a:ext cx="16777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293618" y="3427908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정확도</a:t>
            </a:r>
            <a:endParaRPr lang="en-US" sz="1822" dirty="0"/>
          </a:p>
        </p:txBody>
      </p:sp>
      <p:sp>
        <p:nvSpPr>
          <p:cNvPr id="14" name="Text 11"/>
          <p:cNvSpPr/>
          <p:nvPr/>
        </p:nvSpPr>
        <p:spPr>
          <a:xfrm>
            <a:off x="5293618" y="3902373"/>
            <a:ext cx="220662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문자 인식 결과의 정확도를 비교한다.</a:t>
            </a:r>
            <a:endParaRPr lang="en-US" sz="1458" dirty="0"/>
          </a:p>
        </p:txBody>
      </p:sp>
      <p:sp>
        <p:nvSpPr>
          <p:cNvPr id="15" name="Shape 12"/>
          <p:cNvSpPr/>
          <p:nvPr/>
        </p:nvSpPr>
        <p:spPr>
          <a:xfrm>
            <a:off x="7685386" y="3364310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6" name="Text 13"/>
          <p:cNvSpPr/>
          <p:nvPr/>
        </p:nvSpPr>
        <p:spPr>
          <a:xfrm>
            <a:off x="7806631" y="3399036"/>
            <a:ext cx="17412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287147" y="3427908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다국어 지원</a:t>
            </a:r>
            <a:endParaRPr lang="en-US" sz="1822" dirty="0"/>
          </a:p>
        </p:txBody>
      </p:sp>
      <p:sp>
        <p:nvSpPr>
          <p:cNvPr id="18" name="Text 15"/>
          <p:cNvSpPr/>
          <p:nvPr/>
        </p:nvSpPr>
        <p:spPr>
          <a:xfrm>
            <a:off x="8287147" y="3902373"/>
            <a:ext cx="220662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다른 언어의 문자 인식률과 지원 언어의 다양성을 비교한다.</a:t>
            </a:r>
            <a:endParaRPr lang="en-US" sz="1458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B162B7-1652-AA0D-7523-1687388F014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84382-DD42-E992-5653-B4F382A31DD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57E10A-26AD-E234-437D-983F5D90F60A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65F4AF-08E1-0EC9-33C6-9D1E057DE741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A8D3D9-F7CD-3E8C-3D02-2A18DDE06832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8" y="2127846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 비교 분석</a:t>
            </a:r>
            <a:endParaRPr lang="en-US" sz="3645" dirty="0"/>
          </a:p>
        </p:txBody>
      </p:sp>
      <p:sp>
        <p:nvSpPr>
          <p:cNvPr id="7" name="Shape 4"/>
          <p:cNvSpPr/>
          <p:nvPr/>
        </p:nvSpPr>
        <p:spPr>
          <a:xfrm>
            <a:off x="1698327" y="2984203"/>
            <a:ext cx="2808387" cy="1745953"/>
          </a:xfrm>
          <a:prstGeom prst="roundRect">
            <a:avLst>
              <a:gd name="adj" fmla="val 261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889819" y="3175694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1889819" y="3650159"/>
            <a:ext cx="242540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일반적인 인식 기능에서는 다른 모듈보다 빠른 속도를 보여주었다.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4691857" y="2984203"/>
            <a:ext cx="2808387" cy="1745953"/>
          </a:xfrm>
          <a:prstGeom prst="roundRect">
            <a:avLst>
              <a:gd name="adj" fmla="val 261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1" name="Text 8"/>
          <p:cNvSpPr/>
          <p:nvPr/>
        </p:nvSpPr>
        <p:spPr>
          <a:xfrm>
            <a:off x="4883349" y="3175694"/>
            <a:ext cx="2154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4883349" y="3650159"/>
            <a:ext cx="2526742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최적화되지 않은 상황에서는 처리 속도가 느릴 수 있다.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7685385" y="2984203"/>
            <a:ext cx="2808387" cy="1745953"/>
          </a:xfrm>
          <a:prstGeom prst="roundRect">
            <a:avLst>
              <a:gd name="adj" fmla="val 261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 11"/>
          <p:cNvSpPr/>
          <p:nvPr/>
        </p:nvSpPr>
        <p:spPr>
          <a:xfrm>
            <a:off x="7876878" y="3175694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1822" dirty="0"/>
          </a:p>
        </p:txBody>
      </p:sp>
      <p:sp>
        <p:nvSpPr>
          <p:cNvPr id="15" name="Text 12"/>
          <p:cNvSpPr/>
          <p:nvPr/>
        </p:nvSpPr>
        <p:spPr>
          <a:xfrm>
            <a:off x="7876878" y="3650159"/>
            <a:ext cx="242540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대량의 이미지 처리에서도 안정적으로 작동한다.</a:t>
            </a:r>
            <a:endParaRPr lang="en-US" sz="1458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0ECC1-0E51-FABF-2F9A-4291B98D9A1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CFC3E5-7F15-4B65-6367-E6CBAE880E8D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9397B5-E2A5-C04C-162C-B543615CF477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6B339F-91D9-7337-E364-B01EE66792D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5963B3-A342-772B-16B5-3C377D142A00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8" y="2275881"/>
            <a:ext cx="449193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문자 인식 속도 비교 분석</a:t>
            </a:r>
            <a:endParaRPr lang="en-US" sz="3645" dirty="0"/>
          </a:p>
        </p:txBody>
      </p:sp>
      <p:sp>
        <p:nvSpPr>
          <p:cNvPr id="7" name="Shape 4"/>
          <p:cNvSpPr/>
          <p:nvPr/>
        </p:nvSpPr>
        <p:spPr>
          <a:xfrm>
            <a:off x="1698327" y="3132237"/>
            <a:ext cx="2808387" cy="1449784"/>
          </a:xfrm>
          <a:prstGeom prst="roundRect">
            <a:avLst>
              <a:gd name="adj" fmla="val 315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889819" y="3323729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1889819" y="3798194"/>
            <a:ext cx="242540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 속도와 안정성을 자랑한다.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4691857" y="3132237"/>
            <a:ext cx="2808387" cy="1449784"/>
          </a:xfrm>
          <a:prstGeom prst="roundRect">
            <a:avLst>
              <a:gd name="adj" fmla="val 315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1" name="Text 8"/>
          <p:cNvSpPr/>
          <p:nvPr/>
        </p:nvSpPr>
        <p:spPr>
          <a:xfrm>
            <a:off x="4883349" y="3323729"/>
            <a:ext cx="2154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4883349" y="3798194"/>
            <a:ext cx="242540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최적화된 상황에서는 빠른 인식 속도를 보인다.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7685385" y="3132237"/>
            <a:ext cx="2808387" cy="1449784"/>
          </a:xfrm>
          <a:prstGeom prst="roundRect">
            <a:avLst>
              <a:gd name="adj" fmla="val 315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 11"/>
          <p:cNvSpPr/>
          <p:nvPr/>
        </p:nvSpPr>
        <p:spPr>
          <a:xfrm>
            <a:off x="7876878" y="3323729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1822" dirty="0"/>
          </a:p>
        </p:txBody>
      </p:sp>
      <p:sp>
        <p:nvSpPr>
          <p:cNvPr id="15" name="Text 12"/>
          <p:cNvSpPr/>
          <p:nvPr/>
        </p:nvSpPr>
        <p:spPr>
          <a:xfrm>
            <a:off x="7876878" y="3798194"/>
            <a:ext cx="242540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중간 정도의 속도와 인식률을 보인다.</a:t>
            </a:r>
            <a:endParaRPr lang="en-US" sz="1458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899F9F-A795-EFC9-A3FC-10E3BFD8863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002BE-9D35-C02B-83E6-8F5295F6CAF3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E818F2-E59B-8AA5-A9C5-C7B404A488C2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3FB558-F3F3-5076-4962-9311168C943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0E7757-3BEB-8754-9575-4EEA042BB89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8" y="1354932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정확도 비교 분석</a:t>
            </a:r>
            <a:endParaRPr lang="en-US" sz="364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28" y="2211289"/>
            <a:ext cx="2746573" cy="1697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98328" y="4140101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1822" dirty="0"/>
          </a:p>
        </p:txBody>
      </p:sp>
      <p:sp>
        <p:nvSpPr>
          <p:cNvPr id="9" name="Text 5"/>
          <p:cNvSpPr/>
          <p:nvPr/>
        </p:nvSpPr>
        <p:spPr>
          <a:xfrm>
            <a:off x="1698328" y="4614566"/>
            <a:ext cx="27465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중국어와 영어 인식률이 높다. 그러나 다른 언어에서는 정확도가 낮을 수 있다.</a:t>
            </a:r>
            <a:endParaRPr lang="en-US" sz="145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614" y="2211289"/>
            <a:ext cx="2746673" cy="16975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22614" y="4140200"/>
            <a:ext cx="2154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1822" dirty="0"/>
          </a:p>
        </p:txBody>
      </p:sp>
      <p:sp>
        <p:nvSpPr>
          <p:cNvPr id="12" name="Text 7"/>
          <p:cNvSpPr/>
          <p:nvPr/>
        </p:nvSpPr>
        <p:spPr>
          <a:xfrm>
            <a:off x="4722614" y="4614665"/>
            <a:ext cx="27466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언어와 문자 인식에 높은 정확도를 보인다.</a:t>
            </a:r>
            <a:endParaRPr lang="en-US" sz="145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0" y="2211289"/>
            <a:ext cx="2746673" cy="16975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47000" y="4140200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1822" dirty="0"/>
          </a:p>
        </p:txBody>
      </p:sp>
      <p:sp>
        <p:nvSpPr>
          <p:cNvPr id="15" name="Text 9"/>
          <p:cNvSpPr/>
          <p:nvPr/>
        </p:nvSpPr>
        <p:spPr>
          <a:xfrm>
            <a:off x="7747000" y="4614665"/>
            <a:ext cx="27466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정확성은 뛰어나지만, 이미지 품질이 낮은 경우 인식률이 낮아질 수 있다.</a:t>
            </a:r>
            <a:endParaRPr lang="en-US" sz="1458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7E2AC6-B9DF-61F1-27D2-6919C45CBF1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0D74ED-E0FA-1D86-E01B-7D09A5D5A02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0B9F17-5B98-BCE1-C9E3-684C89F8A9EF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95D50A-E167-2805-64A8-02C8C2B1169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56153A-CEA4-34BA-5507-9F96599971B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7" y="1248867"/>
            <a:ext cx="3986312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다국어 지원 비교 분석</a:t>
            </a:r>
            <a:endParaRPr lang="en-US" sz="3645" dirty="0"/>
          </a:p>
        </p:txBody>
      </p:sp>
      <p:sp>
        <p:nvSpPr>
          <p:cNvPr id="7" name="Shape 4"/>
          <p:cNvSpPr/>
          <p:nvPr/>
        </p:nvSpPr>
        <p:spPr>
          <a:xfrm>
            <a:off x="1698328" y="3709094"/>
            <a:ext cx="8795345" cy="37008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Shape 5"/>
          <p:cNvSpPr/>
          <p:nvPr/>
        </p:nvSpPr>
        <p:spPr>
          <a:xfrm>
            <a:off x="3832374" y="3709094"/>
            <a:ext cx="37008" cy="647998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9" name="Shape 6"/>
          <p:cNvSpPr/>
          <p:nvPr/>
        </p:nvSpPr>
        <p:spPr>
          <a:xfrm>
            <a:off x="3642619" y="3500835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 7"/>
          <p:cNvSpPr/>
          <p:nvPr/>
        </p:nvSpPr>
        <p:spPr>
          <a:xfrm>
            <a:off x="3782914" y="3535561"/>
            <a:ext cx="13602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925068" y="4542333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1883469" y="5016798"/>
            <a:ext cx="3934818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32"/>
              </a:lnSpc>
            </a:pPr>
            <a:r>
              <a:rPr lang="en-US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80개 </a:t>
            </a: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이상의 언어와 광범위한 문자 인식 지원.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6077496" y="3061097"/>
            <a:ext cx="37008" cy="647998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Shape 11"/>
          <p:cNvSpPr/>
          <p:nvPr/>
        </p:nvSpPr>
        <p:spPr>
          <a:xfrm>
            <a:off x="5887741" y="3500835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 12"/>
          <p:cNvSpPr/>
          <p:nvPr/>
        </p:nvSpPr>
        <p:spPr>
          <a:xfrm>
            <a:off x="6012161" y="3535561"/>
            <a:ext cx="16777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018882" y="2105223"/>
            <a:ext cx="2154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4128592" y="2579688"/>
            <a:ext cx="3934818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100개 이상의 언어와 광범위한 문자 인식 지원.</a:t>
            </a:r>
            <a:endParaRPr lang="en-US" sz="1458" dirty="0"/>
          </a:p>
        </p:txBody>
      </p:sp>
      <p:sp>
        <p:nvSpPr>
          <p:cNvPr id="18" name="Shape 15"/>
          <p:cNvSpPr/>
          <p:nvPr/>
        </p:nvSpPr>
        <p:spPr>
          <a:xfrm>
            <a:off x="8322618" y="3709094"/>
            <a:ext cx="37008" cy="647998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9" name="Shape 16"/>
          <p:cNvSpPr/>
          <p:nvPr/>
        </p:nvSpPr>
        <p:spPr>
          <a:xfrm>
            <a:off x="8132862" y="3500835"/>
            <a:ext cx="416619" cy="416619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20" name="Text 17"/>
          <p:cNvSpPr/>
          <p:nvPr/>
        </p:nvSpPr>
        <p:spPr>
          <a:xfrm>
            <a:off x="8254107" y="3535561"/>
            <a:ext cx="174129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415312" y="4542333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22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1822" dirty="0"/>
          </a:p>
        </p:txBody>
      </p:sp>
      <p:sp>
        <p:nvSpPr>
          <p:cNvPr id="22" name="Text 19"/>
          <p:cNvSpPr/>
          <p:nvPr/>
        </p:nvSpPr>
        <p:spPr>
          <a:xfrm>
            <a:off x="6373714" y="5016798"/>
            <a:ext cx="3934818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332"/>
              </a:lnSpc>
            </a:pPr>
            <a:r>
              <a:rPr lang="en-US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80개 </a:t>
            </a: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이상의 언어 지원하며, 사용자가 직접 추가할 수 있다.</a:t>
            </a:r>
            <a:endParaRPr lang="en-US" sz="1458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EE7583-83C9-2290-E2FB-5A1461984B3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C165E1-132A-1E81-4CAD-E27E3465C7C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BF8C84-3D47-9A8F-378C-050BB0A65CEA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761D35-24FC-B4D0-3DBD-3BDE1343C3BF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A9D582-FF10-095C-2168-35C2F624673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8" y="1966516"/>
            <a:ext cx="408037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결론 및 추천 모듈 소개</a:t>
            </a:r>
            <a:endParaRPr lang="en-US" sz="3645" dirty="0"/>
          </a:p>
        </p:txBody>
      </p:sp>
      <p:sp>
        <p:nvSpPr>
          <p:cNvPr id="7" name="Text 4"/>
          <p:cNvSpPr/>
          <p:nvPr/>
        </p:nvSpPr>
        <p:spPr>
          <a:xfrm>
            <a:off x="1698328" y="3008015"/>
            <a:ext cx="2221905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698328" y="3540225"/>
            <a:ext cx="263028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언어와 문자 인식 지원과 빠른 속도를 자랑한다. 지속적인 업데이트로 성능 개선이 이루어질 예정.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4786610" y="3008015"/>
            <a:ext cx="2610346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786611" y="3540224"/>
            <a:ext cx="2630289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기능과 언어 지원으로 전문적인 OCR 작업에 적합하다. 유료이지만, 한 달 무료 체험이 제공된다.</a:t>
            </a:r>
            <a:endParaRPr lang="en-US" sz="1458" dirty="0"/>
          </a:p>
        </p:txBody>
      </p:sp>
      <p:sp>
        <p:nvSpPr>
          <p:cNvPr id="11" name="Text 8"/>
          <p:cNvSpPr/>
          <p:nvPr/>
        </p:nvSpPr>
        <p:spPr>
          <a:xfrm>
            <a:off x="7874893" y="3008015"/>
            <a:ext cx="2221905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874894" y="3540225"/>
            <a:ext cx="263028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오픈소스 모듈이며 다국어 지원이 가능하다. </a:t>
            </a:r>
            <a:r>
              <a:rPr lang="en-US" sz="1458" kern="0" spc="-29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성능도</a:t>
            </a: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준수하지만</a:t>
            </a: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정확도에 제약이 있다.</a:t>
            </a:r>
            <a:endParaRPr lang="en-US" sz="1458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54EED-BFDE-18D3-0949-CB8FFDD58E96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E0BF02-1869-9460-8DD5-CFF92C656EE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4F549-B245-DBDC-D2C5-10F9C8C0A13B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DE5252-A9C7-1FFD-CA4C-229F3792F2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B31A31-75F2-19DD-1C68-58F81BC5F80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3"/>
          <p:cNvSpPr/>
          <p:nvPr/>
        </p:nvSpPr>
        <p:spPr>
          <a:xfrm>
            <a:off x="1698328" y="1354832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 </a:t>
            </a:r>
            <a:r>
              <a:rPr 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</a:t>
            </a:r>
            <a:r>
              <a:rPr lang="ko-KR" alt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델</a:t>
            </a:r>
            <a:r>
              <a:rPr lang="en-US" sz="3645" b="1" kern="0" spc="-109" dirty="0" smtClean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645" b="1" kern="0" spc="-10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소개</a:t>
            </a:r>
            <a:endParaRPr lang="en-US" sz="364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28" y="2211190"/>
            <a:ext cx="2746573" cy="1697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98328" y="4140002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PaddleOCR</a:t>
            </a:r>
            <a:endParaRPr lang="en-US" sz="1822" dirty="0"/>
          </a:p>
        </p:txBody>
      </p:sp>
      <p:sp>
        <p:nvSpPr>
          <p:cNvPr id="9" name="Text 5"/>
          <p:cNvSpPr/>
          <p:nvPr/>
        </p:nvSpPr>
        <p:spPr>
          <a:xfrm>
            <a:off x="1698328" y="4614466"/>
            <a:ext cx="30242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중국에서 개발된 OCR 모듈. </a:t>
            </a:r>
            <a:r>
              <a:rPr lang="en-US" sz="1458" kern="0" spc="-29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</a:t>
            </a: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언어와 문자 인식이 가능하며 무료.</a:t>
            </a:r>
            <a:endParaRPr lang="en-US" sz="145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614" y="2211189"/>
            <a:ext cx="2746673" cy="16975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22614" y="4140101"/>
            <a:ext cx="21541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Vision</a:t>
            </a:r>
            <a:endParaRPr lang="en-US" sz="1822" dirty="0"/>
          </a:p>
        </p:txBody>
      </p:sp>
      <p:sp>
        <p:nvSpPr>
          <p:cNvPr id="12" name="Text 7"/>
          <p:cNvSpPr/>
          <p:nvPr/>
        </p:nvSpPr>
        <p:spPr>
          <a:xfrm>
            <a:off x="4722614" y="4614566"/>
            <a:ext cx="2911763" cy="592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구글에서 제공하는 클라우드 기반 OCR 모듈. 다양한 기능과 언어를 지원하며 유료.</a:t>
            </a:r>
            <a:endParaRPr lang="en-US" sz="145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0" y="2211189"/>
            <a:ext cx="2746673" cy="16975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47000" y="4140101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EasyOCR</a:t>
            </a:r>
            <a:endParaRPr lang="en-US" sz="1822" dirty="0"/>
          </a:p>
        </p:txBody>
      </p:sp>
      <p:sp>
        <p:nvSpPr>
          <p:cNvPr id="15" name="Text 9"/>
          <p:cNvSpPr/>
          <p:nvPr/>
        </p:nvSpPr>
        <p:spPr>
          <a:xfrm>
            <a:off x="7747000" y="4614565"/>
            <a:ext cx="2911663" cy="5181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2020</a:t>
            </a:r>
            <a:r>
              <a:rPr lang="ko-KR" altLang="en-US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년에 출시된 오픈소스 </a:t>
            </a:r>
            <a:r>
              <a:rPr lang="en-US" altLang="ko-KR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OCR, </a:t>
            </a:r>
            <a:r>
              <a:rPr lang="ko-KR" altLang="en-US" sz="1458" kern="0" spc="-29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직관적이고 </a:t>
            </a:r>
            <a:r>
              <a:rPr lang="ko-KR" altLang="en-US" sz="1458" dirty="0" smtClean="0">
                <a:solidFill>
                  <a:srgbClr val="272525"/>
                </a:solidFill>
                <a:latin typeface="Lato" pitchFamily="34" charset="0"/>
                <a:ea typeface="Inter" pitchFamily="34" charset="-122"/>
                <a:cs typeface="Inter" pitchFamily="34" charset="-120"/>
              </a:rPr>
              <a:t>간단한 구조</a:t>
            </a:r>
            <a:endParaRPr lang="en-US" sz="1458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770EC-AB16-6E07-AA4F-0E07F67F995A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A88488-425C-77B9-864F-EEFB4549E21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1C2822-62DC-350D-2CA5-45505AB8733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525C3A-B8CB-9ABA-58E7-7B5F86B76C73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5D6DB3-520A-1BB2-95C8-D1EC8532AA09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C29B0-E781-460E-AF5D-96AF31D3B38A}"/>
              </a:ext>
            </a:extLst>
          </p:cNvPr>
          <p:cNvSpPr txBox="1"/>
          <p:nvPr/>
        </p:nvSpPr>
        <p:spPr>
          <a:xfrm>
            <a:off x="4798209" y="2579222"/>
            <a:ext cx="2350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5400" spc="-300" dirty="0">
                <a:solidFill>
                  <a:schemeClr val="bg1"/>
                </a:solidFill>
              </a:rPr>
              <a:t>EasyOCR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620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Text 1"/>
          <p:cNvSpPr/>
          <p:nvPr/>
        </p:nvSpPr>
        <p:spPr>
          <a:xfrm>
            <a:off x="1698328" y="1308596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EasyOCR</a:t>
            </a:r>
            <a:endParaRPr lang="en-US" sz="364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28" y="2257525"/>
            <a:ext cx="2746573" cy="1697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8328" y="4186337"/>
            <a:ext cx="18923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장점: 간단한 디자인</a:t>
            </a:r>
            <a:endParaRPr lang="en-US" sz="1822" dirty="0"/>
          </a:p>
        </p:txBody>
      </p:sp>
      <p:sp>
        <p:nvSpPr>
          <p:cNvPr id="7" name="Text 3"/>
          <p:cNvSpPr/>
          <p:nvPr/>
        </p:nvSpPr>
        <p:spPr>
          <a:xfrm>
            <a:off x="1698328" y="4660801"/>
            <a:ext cx="27465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EasyOCR은 사용하기 쉽고, 간단한 디자인 구조로 되어 있어, 모든 사용자들이 쉽게 사용할 수 있다.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614" y="2257524"/>
            <a:ext cx="2746673" cy="16975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2614" y="4186436"/>
            <a:ext cx="24257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장점: 다국어 지원 및 번역</a:t>
            </a:r>
            <a:endParaRPr lang="en-US" sz="1822" dirty="0"/>
          </a:p>
        </p:txBody>
      </p:sp>
      <p:sp>
        <p:nvSpPr>
          <p:cNvPr id="10" name="Text 5"/>
          <p:cNvSpPr/>
          <p:nvPr/>
        </p:nvSpPr>
        <p:spPr>
          <a:xfrm>
            <a:off x="4722614" y="4660901"/>
            <a:ext cx="27466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EasyOCR은</a:t>
            </a: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458" dirty="0" smtClean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</a:t>
            </a: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개 이상의 언어를 지원하며, 이를 활용하여 문서 번역이 가능하다.</a:t>
            </a:r>
            <a:endParaRPr lang="en-US" sz="14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0" y="2257524"/>
            <a:ext cx="2746673" cy="16975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47000" y="4186436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단점: 속도</a:t>
            </a:r>
            <a:endParaRPr lang="en-US" sz="1822" dirty="0"/>
          </a:p>
        </p:txBody>
      </p:sp>
      <p:sp>
        <p:nvSpPr>
          <p:cNvPr id="13" name="Text 7"/>
          <p:cNvSpPr/>
          <p:nvPr/>
        </p:nvSpPr>
        <p:spPr>
          <a:xfrm>
            <a:off x="7747000" y="4660900"/>
            <a:ext cx="27466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다른 OCR 모듈에 비해 속도가 다소 느리다는 단점이 있다.</a:t>
            </a:r>
            <a:endParaRPr lang="en-US" sz="1458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02E286-B6EE-290E-A8C8-4DA250525E51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29EA3-417B-DCE0-AFBC-C82CA8572B33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F2D47F-0695-E9D9-771B-20B558E92BA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1E891B-CC6E-4411-26B1-E42098E2FB37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0E666F-BD05-4943-53C8-DC93F8906FCA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695FC7A-1A64-89D6-F2A8-F1FDFCC6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65" y="571630"/>
            <a:ext cx="9783540" cy="5992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EasyOCR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38BC84E-DD5A-47FF-6377-8A4821D1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65" y="571630"/>
            <a:ext cx="9783540" cy="5992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EasyOCR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034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BBB03E-33EC-F33F-9139-83B02571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65" y="617474"/>
            <a:ext cx="9793067" cy="60301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EasyOCR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03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A09EEA-6548-7925-4FC8-F27B4F52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65" y="617474"/>
            <a:ext cx="9793067" cy="60015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330131" y="29430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EasyOCR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30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481</Words>
  <Application>Microsoft Office PowerPoint</Application>
  <PresentationFormat>와이드스크린</PresentationFormat>
  <Paragraphs>113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G마켓 산스 TTF Bold</vt:lpstr>
      <vt:lpstr>G마켓 산스 TTF Light</vt:lpstr>
      <vt:lpstr>Inter</vt:lpstr>
      <vt:lpstr>Lato</vt:lpstr>
      <vt:lpstr>나눔스퀘어 Bold</vt:lpstr>
      <vt:lpstr>나눔스퀘어 Light</vt:lpstr>
      <vt:lpstr>맑은 고딕</vt:lpstr>
      <vt:lpstr>Arial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32</cp:revision>
  <dcterms:created xsi:type="dcterms:W3CDTF">2020-07-12T23:40:59Z</dcterms:created>
  <dcterms:modified xsi:type="dcterms:W3CDTF">2023-08-04T00:48:18Z</dcterms:modified>
</cp:coreProperties>
</file>